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FC95-E82C-48F7-A287-E00235D8A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679317-62C3-4C25-A7E6-0AE0DE391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23E67F-DA49-43D8-BB58-D547662C5A71}"/>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69330855-B96B-49DA-8B93-617EFCA68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A0F79-8E88-4911-9567-FC937DDE9EA4}"/>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407960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ED20-B946-405F-92F3-133B61246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91ED4D-FD6F-4909-857B-308D7AB9C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B1119-F38C-4F18-B9EB-28BC5DEB5850}"/>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D6215304-1E36-4D95-AEB5-E8327F1A1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D8AE2-3F6A-4457-AE02-AE94C5DF7D4C}"/>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82107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09605-BDCC-4CBB-A91F-5DFA881CC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1DB854-DCB6-46DB-8C98-0480A1762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BFCC0-290D-44B8-B766-E77C7650E745}"/>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65AD85C5-E777-48F9-8C48-20B645912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13D0-82EB-41FE-B16D-9C1117A408F2}"/>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101414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20DF-9D9E-42A1-A423-FB590A13E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77851-45AA-4F94-9AD4-90B8B561F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6A208-3A82-4771-BDA5-2D3609B22FDB}"/>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1EB881A2-EEC9-4E1A-8D4C-23839A5F2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E6758-761F-4013-8B08-40933C273885}"/>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31836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ADBF-187C-4A0F-8D7B-98D3FD4EE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DCCE0-5F7D-4C65-89F7-3C252D319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9E0BF-F0BF-4AD0-993F-9B0B9EA96450}"/>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ACB197E5-BFBB-4893-B828-FF9480499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9A32-8119-455C-B617-B9EF6E97DAAB}"/>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18341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632A-AFE0-4564-99F7-CACD4F32A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191523-F7E1-4F12-9283-677D23F3D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BE38E-AD08-49E3-B470-5A18E07D60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3AF18A-E73A-49BA-832C-A8CA0EE0C8BF}"/>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6" name="Footer Placeholder 5">
            <a:extLst>
              <a:ext uri="{FF2B5EF4-FFF2-40B4-BE49-F238E27FC236}">
                <a16:creationId xmlns:a16="http://schemas.microsoft.com/office/drawing/2014/main" id="{F04FB68F-0E42-4D89-821E-AB590451B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FD646-423E-439D-BAB2-A0A5A9835B77}"/>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21234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601E-8EFC-470A-9C70-2B3136796F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C652B8-5EF2-48C1-BA52-F0C4B2EDF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C8229-FD82-4C07-9B7C-D32212B6A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F3334-1156-4E27-A34E-1313EE101C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940A5-14B6-4240-A90D-EB46F7FD44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D676F-9BB7-47C1-9A81-2E22F935F1A9}"/>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8" name="Footer Placeholder 7">
            <a:extLst>
              <a:ext uri="{FF2B5EF4-FFF2-40B4-BE49-F238E27FC236}">
                <a16:creationId xmlns:a16="http://schemas.microsoft.com/office/drawing/2014/main" id="{0FF4ACF7-1CDD-48DA-A53D-73DA26A769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D01881-1B8C-450E-B0DF-36134E2F4D27}"/>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228586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E7E8-F9B2-4035-8BDD-C04B2933B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1C7E4-62AA-41A8-80CC-EA4B0EBCA23B}"/>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4" name="Footer Placeholder 3">
            <a:extLst>
              <a:ext uri="{FF2B5EF4-FFF2-40B4-BE49-F238E27FC236}">
                <a16:creationId xmlns:a16="http://schemas.microsoft.com/office/drawing/2014/main" id="{B806E135-BCCA-4FA2-80C2-579AE34AEA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AD405-198A-4724-AAA8-2342B824AE17}"/>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02672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7384A-949F-4563-BDF5-64D728AC1FE1}"/>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3" name="Footer Placeholder 2">
            <a:extLst>
              <a:ext uri="{FF2B5EF4-FFF2-40B4-BE49-F238E27FC236}">
                <a16:creationId xmlns:a16="http://schemas.microsoft.com/office/drawing/2014/main" id="{C5750B25-47AC-4C12-B82B-821CD2722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6FB241-D0FA-4272-AF31-9E6E336F8116}"/>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127527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5A49-AC4E-46D3-A92D-DD08792C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8C3425-8747-4A4C-9716-0FFF33A9E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339F5-BD48-4777-8FC3-919711744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04D66-7E43-45C0-84EA-3731A5AB7409}"/>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6" name="Footer Placeholder 5">
            <a:extLst>
              <a:ext uri="{FF2B5EF4-FFF2-40B4-BE49-F238E27FC236}">
                <a16:creationId xmlns:a16="http://schemas.microsoft.com/office/drawing/2014/main" id="{94B465AB-7FFD-444A-A3F5-99AFB189E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747C1-33A8-4F3C-9A7D-65196206D7C9}"/>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90983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43E6-D1BD-4B3C-9234-220E7565B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B42DF0-C772-465C-8635-3AE03CEF1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47EF9-A30B-4EB0-B07E-83468CF14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37A59-1BE5-4244-8B4C-AC573C6F9FFD}"/>
              </a:ext>
            </a:extLst>
          </p:cNvPr>
          <p:cNvSpPr>
            <a:spLocks noGrp="1"/>
          </p:cNvSpPr>
          <p:nvPr>
            <p:ph type="dt" sz="half" idx="10"/>
          </p:nvPr>
        </p:nvSpPr>
        <p:spPr/>
        <p:txBody>
          <a:bodyPr/>
          <a:lstStyle/>
          <a:p>
            <a:fld id="{2A1E5872-9FC3-4D45-8637-2C3133B4BCBD}" type="datetimeFigureOut">
              <a:rPr lang="en-US" smtClean="0"/>
              <a:t>1/8/2021</a:t>
            </a:fld>
            <a:endParaRPr lang="en-US"/>
          </a:p>
        </p:txBody>
      </p:sp>
      <p:sp>
        <p:nvSpPr>
          <p:cNvPr id="6" name="Footer Placeholder 5">
            <a:extLst>
              <a:ext uri="{FF2B5EF4-FFF2-40B4-BE49-F238E27FC236}">
                <a16:creationId xmlns:a16="http://schemas.microsoft.com/office/drawing/2014/main" id="{29735916-C957-4B64-AF9A-2A58FB99B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DCBEA-A655-44A1-BC2B-78ED68D1C9C3}"/>
              </a:ext>
            </a:extLst>
          </p:cNvPr>
          <p:cNvSpPr>
            <a:spLocks noGrp="1"/>
          </p:cNvSpPr>
          <p:nvPr>
            <p:ph type="sldNum" sz="quarter" idx="12"/>
          </p:nvPr>
        </p:nvSpPr>
        <p:spPr/>
        <p:txBody>
          <a:bodyPr/>
          <a:lstStyle/>
          <a:p>
            <a:fld id="{2BD5726B-29F4-4511-B8F7-7DC3B947B631}" type="slidenum">
              <a:rPr lang="en-US" smtClean="0"/>
              <a:t>‹#›</a:t>
            </a:fld>
            <a:endParaRPr lang="en-US"/>
          </a:p>
        </p:txBody>
      </p:sp>
    </p:spTree>
    <p:extLst>
      <p:ext uri="{BB962C8B-B14F-4D97-AF65-F5344CB8AC3E}">
        <p14:creationId xmlns:p14="http://schemas.microsoft.com/office/powerpoint/2010/main" val="349924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40F95-3784-4265-B81E-1CEA89689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87992-D0E1-459B-857C-4F595A954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01D8-E5F2-4631-A43A-67706C190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E5872-9FC3-4D45-8637-2C3133B4BCBD}" type="datetimeFigureOut">
              <a:rPr lang="en-US" smtClean="0"/>
              <a:t>1/8/2021</a:t>
            </a:fld>
            <a:endParaRPr lang="en-US"/>
          </a:p>
        </p:txBody>
      </p:sp>
      <p:sp>
        <p:nvSpPr>
          <p:cNvPr id="5" name="Footer Placeholder 4">
            <a:extLst>
              <a:ext uri="{FF2B5EF4-FFF2-40B4-BE49-F238E27FC236}">
                <a16:creationId xmlns:a16="http://schemas.microsoft.com/office/drawing/2014/main" id="{652D4151-7492-4520-99DB-FFF0C0EA8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9AA82-C4DC-445A-A21B-D5F1E2AEF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5726B-29F4-4511-B8F7-7DC3B947B631}" type="slidenum">
              <a:rPr lang="en-US" smtClean="0"/>
              <a:t>‹#›</a:t>
            </a:fld>
            <a:endParaRPr lang="en-US"/>
          </a:p>
        </p:txBody>
      </p:sp>
    </p:spTree>
    <p:extLst>
      <p:ext uri="{BB962C8B-B14F-4D97-AF65-F5344CB8AC3E}">
        <p14:creationId xmlns:p14="http://schemas.microsoft.com/office/powerpoint/2010/main" val="361786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0012-F1EE-4AEE-A738-6861731D91B3}"/>
              </a:ext>
            </a:extLst>
          </p:cNvPr>
          <p:cNvSpPr>
            <a:spLocks noGrp="1"/>
          </p:cNvSpPr>
          <p:nvPr>
            <p:ph type="ctrTitle"/>
          </p:nvPr>
        </p:nvSpPr>
        <p:spPr>
          <a:xfrm>
            <a:off x="1524000" y="957943"/>
            <a:ext cx="9144000" cy="642257"/>
          </a:xfrm>
        </p:spPr>
        <p:txBody>
          <a:bodyPr>
            <a:noAutofit/>
          </a:bodyPr>
          <a:lstStyle/>
          <a:p>
            <a:r>
              <a:rPr lang="ar-EG" sz="3600" b="1" dirty="0">
                <a:cs typeface="Simplified Arabic" panose="02010000000000000000" pitchFamily="2" charset="-78"/>
              </a:rPr>
              <a:t>الحياة الجتماعية</a:t>
            </a:r>
            <a:endParaRPr lang="en-US" sz="3600" b="1" dirty="0">
              <a:cs typeface="Simplified Arabic" panose="02010000000000000000" pitchFamily="2" charset="-78"/>
            </a:endParaRPr>
          </a:p>
        </p:txBody>
      </p:sp>
      <p:sp>
        <p:nvSpPr>
          <p:cNvPr id="3" name="Subtitle 2">
            <a:extLst>
              <a:ext uri="{FF2B5EF4-FFF2-40B4-BE49-F238E27FC236}">
                <a16:creationId xmlns:a16="http://schemas.microsoft.com/office/drawing/2014/main" id="{2B786B3B-13F2-441A-AB59-D3E6B290C63A}"/>
              </a:ext>
            </a:extLst>
          </p:cNvPr>
          <p:cNvSpPr>
            <a:spLocks noGrp="1"/>
          </p:cNvSpPr>
          <p:nvPr>
            <p:ph type="subTitle" idx="1"/>
          </p:nvPr>
        </p:nvSpPr>
        <p:spPr>
          <a:xfrm>
            <a:off x="1524000" y="1772529"/>
            <a:ext cx="9144000" cy="3485271"/>
          </a:xfrm>
        </p:spPr>
        <p:txBody>
          <a:bodyPr>
            <a:normAutofit/>
          </a:bodyPr>
          <a:lstStyle/>
          <a:p>
            <a:pPr algn="just" rtl="1"/>
            <a:r>
              <a:rPr lang="ar-EG" sz="4000" dirty="0">
                <a:latin typeface="+mj-lt"/>
                <a:ea typeface="+mj-ea"/>
                <a:cs typeface="Simplified Arabic" panose="02010000000000000000" pitchFamily="2" charset="-78"/>
              </a:rPr>
              <a:t>تتناول هذه المحاضرة الحياة الاجتماعية وطبقات المجتمع في مصر إبان العصر الروماني</a:t>
            </a:r>
            <a:endParaRPr lang="en-US" sz="4000" dirty="0">
              <a:latin typeface="+mj-lt"/>
              <a:ea typeface="+mj-ea"/>
              <a:cs typeface="Simplified Arabic" panose="02010000000000000000" pitchFamily="2" charset="-78"/>
            </a:endParaRPr>
          </a:p>
        </p:txBody>
      </p:sp>
      <p:pic>
        <p:nvPicPr>
          <p:cNvPr id="4" name="Recorded Sound">
            <a:hlinkClick r:id="" action="ppaction://media"/>
            <a:extLst>
              <a:ext uri="{FF2B5EF4-FFF2-40B4-BE49-F238E27FC236}">
                <a16:creationId xmlns:a16="http://schemas.microsoft.com/office/drawing/2014/main" id="{B1EF2921-355C-4279-9248-4C4EAF60C9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4939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30718-CAFF-4046-81C1-8999BD171E35}"/>
              </a:ext>
            </a:extLst>
          </p:cNvPr>
          <p:cNvSpPr>
            <a:spLocks noGrp="1"/>
          </p:cNvSpPr>
          <p:nvPr>
            <p:ph idx="1"/>
          </p:nvPr>
        </p:nvSpPr>
        <p:spPr>
          <a:xfrm>
            <a:off x="838200" y="745589"/>
            <a:ext cx="10515600" cy="5233180"/>
          </a:xfrm>
        </p:spPr>
        <p:txBody>
          <a:bodyPr>
            <a:normAutofit/>
          </a:bodyPr>
          <a:lstStyle/>
          <a:p>
            <a:pPr marL="0" indent="0" algn="ctr" rtl="1">
              <a:buNone/>
            </a:pPr>
            <a:r>
              <a:rPr lang="ar-EG" sz="4800" b="1" dirty="0">
                <a:latin typeface="+mj-lt"/>
                <a:ea typeface="+mj-ea"/>
                <a:cs typeface="Simplified Arabic" panose="02010000000000000000" pitchFamily="2" charset="-78"/>
              </a:rPr>
              <a:t>طبقة الرومان</a:t>
            </a:r>
          </a:p>
          <a:p>
            <a:pPr algn="just" rtl="1"/>
            <a:r>
              <a:rPr lang="ar-EG" sz="3200" b="1" dirty="0">
                <a:latin typeface="+mj-lt"/>
                <a:ea typeface="+mj-ea"/>
                <a:cs typeface="Simplified Arabic" panose="02010000000000000000" pitchFamily="2" charset="-78"/>
              </a:rPr>
              <a:t> الوالي: ويطلق عليه لقب البرايفكتوس ويتميز والى مصر عن باقي ولاة الامبراطورية الرومانية بأن اختياره يكون من قبل الامبراطور فقط،  لكي يكون ولائه لشخص الامبراطور. وبحكم لمدة عام واحد فقط، امتدت في بعض الأحيان إلى ثلاث سنوات، ونادراً إلى خمسة سنوات.</a:t>
            </a:r>
          </a:p>
          <a:p>
            <a:endParaRPr lang="en-US" dirty="0"/>
          </a:p>
        </p:txBody>
      </p:sp>
      <p:pic>
        <p:nvPicPr>
          <p:cNvPr id="2" name="Recorded Sound">
            <a:hlinkClick r:id="" action="ppaction://media"/>
            <a:extLst>
              <a:ext uri="{FF2B5EF4-FFF2-40B4-BE49-F238E27FC236}">
                <a16:creationId xmlns:a16="http://schemas.microsoft.com/office/drawing/2014/main" id="{DA187FC9-75E9-4A8F-AB25-80C7E019D9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786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F3EA9-7341-41C2-8EDD-376F035073CD}"/>
              </a:ext>
            </a:extLst>
          </p:cNvPr>
          <p:cNvSpPr>
            <a:spLocks noGrp="1"/>
          </p:cNvSpPr>
          <p:nvPr>
            <p:ph idx="1"/>
          </p:nvPr>
        </p:nvSpPr>
        <p:spPr>
          <a:xfrm>
            <a:off x="838200" y="1253331"/>
            <a:ext cx="10515600" cy="4351338"/>
          </a:xfrm>
        </p:spPr>
        <p:txBody>
          <a:bodyPr>
            <a:normAutofit/>
          </a:bodyPr>
          <a:lstStyle/>
          <a:p>
            <a:pPr marL="0" indent="0" algn="ctr" rtl="1">
              <a:buNone/>
            </a:pPr>
            <a:r>
              <a:rPr lang="ar-EG" sz="4000" b="1" dirty="0">
                <a:latin typeface="+mj-lt"/>
                <a:ea typeface="+mj-ea"/>
                <a:cs typeface="Simplified Arabic" panose="02010000000000000000" pitchFamily="2" charset="-78"/>
              </a:rPr>
              <a:t>طبقة الرومان</a:t>
            </a:r>
          </a:p>
          <a:p>
            <a:pPr algn="just" rtl="1"/>
            <a:r>
              <a:rPr lang="ar-EG" sz="4000" dirty="0">
                <a:latin typeface="+mj-lt"/>
                <a:ea typeface="+mj-ea"/>
                <a:cs typeface="Simplified Arabic" panose="02010000000000000000" pitchFamily="2" charset="-78"/>
              </a:rPr>
              <a:t>الحامية العسكرية: ويوجد في مصر حاميتين يتراوح تعدادهما ما بين 12 إلى 15 ألف جندي. واندمجوا داخل المجتمع المصري وتمتعوا بمميزات كبيرة أهمها اعفائهم من كل أنواع الضرائب. </a:t>
            </a:r>
          </a:p>
          <a:p>
            <a:pPr algn="just" rtl="1"/>
            <a:r>
              <a:rPr lang="ar-EG" sz="4000" dirty="0">
                <a:latin typeface="+mj-lt"/>
                <a:ea typeface="+mj-ea"/>
                <a:cs typeface="Simplified Arabic" panose="02010000000000000000" pitchFamily="2" charset="-78"/>
              </a:rPr>
              <a:t>التجار والمهاجرين الرومان: انتشروا في ربوع مصر وحققوا أرباح كبيرة جداً.</a:t>
            </a:r>
            <a:endParaRPr lang="en-US" sz="4000" dirty="0">
              <a:latin typeface="+mj-lt"/>
              <a:ea typeface="+mj-ea"/>
              <a:cs typeface="Simplified Arabic" panose="02010000000000000000" pitchFamily="2" charset="-78"/>
            </a:endParaRPr>
          </a:p>
        </p:txBody>
      </p:sp>
      <p:pic>
        <p:nvPicPr>
          <p:cNvPr id="2" name="Recorded Sound">
            <a:hlinkClick r:id="" action="ppaction://media"/>
            <a:extLst>
              <a:ext uri="{FF2B5EF4-FFF2-40B4-BE49-F238E27FC236}">
                <a16:creationId xmlns:a16="http://schemas.microsoft.com/office/drawing/2014/main" id="{23D0DC46-8EC3-458D-A6B5-A1DBFC9166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9168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7DBF-9E93-47A9-8EA4-E8F56BE7A3A5}"/>
              </a:ext>
            </a:extLst>
          </p:cNvPr>
          <p:cNvSpPr>
            <a:spLocks noGrp="1"/>
          </p:cNvSpPr>
          <p:nvPr>
            <p:ph type="title"/>
          </p:nvPr>
        </p:nvSpPr>
        <p:spPr/>
        <p:txBody>
          <a:bodyPr>
            <a:normAutofit/>
          </a:bodyPr>
          <a:lstStyle/>
          <a:p>
            <a:pPr algn="ctr" rtl="1"/>
            <a:r>
              <a:rPr lang="ar-EG" sz="4000" b="1" dirty="0">
                <a:latin typeface="+mj-lt"/>
                <a:ea typeface="+mj-ea"/>
                <a:cs typeface="Simplified Arabic" panose="02010000000000000000" pitchFamily="2" charset="-78"/>
              </a:rPr>
              <a:t>الطبقة الوسطى</a:t>
            </a:r>
            <a:endParaRPr lang="en-US" sz="4000" dirty="0">
              <a:cs typeface="Simplified Arabic" panose="02010000000000000000" pitchFamily="2" charset="-78"/>
            </a:endParaRPr>
          </a:p>
        </p:txBody>
      </p:sp>
      <p:sp>
        <p:nvSpPr>
          <p:cNvPr id="3" name="Content Placeholder 2">
            <a:extLst>
              <a:ext uri="{FF2B5EF4-FFF2-40B4-BE49-F238E27FC236}">
                <a16:creationId xmlns:a16="http://schemas.microsoft.com/office/drawing/2014/main" id="{63465F2A-AF85-44B7-B5F6-03C3502D4398}"/>
              </a:ext>
            </a:extLst>
          </p:cNvPr>
          <p:cNvSpPr>
            <a:spLocks noGrp="1"/>
          </p:cNvSpPr>
          <p:nvPr>
            <p:ph idx="1"/>
          </p:nvPr>
        </p:nvSpPr>
        <p:spPr>
          <a:xfrm>
            <a:off x="838200" y="1589648"/>
            <a:ext cx="10515600" cy="4642339"/>
          </a:xfrm>
        </p:spPr>
        <p:txBody>
          <a:bodyPr>
            <a:normAutofit/>
          </a:bodyPr>
          <a:lstStyle/>
          <a:p>
            <a:pPr algn="ctr" rtl="1"/>
            <a:r>
              <a:rPr lang="ar-EG" sz="3200" b="1" dirty="0">
                <a:latin typeface="+mj-lt"/>
                <a:ea typeface="+mj-ea"/>
                <a:cs typeface="Simplified Arabic" panose="02010000000000000000" pitchFamily="2" charset="-78"/>
              </a:rPr>
              <a:t>سكان المدن الأربعة</a:t>
            </a:r>
          </a:p>
          <a:p>
            <a:pPr algn="just" rtl="1"/>
            <a:r>
              <a:rPr lang="ar-EG" sz="3200" b="1" dirty="0">
                <a:latin typeface="+mj-lt"/>
                <a:ea typeface="+mj-ea"/>
                <a:cs typeface="Simplified Arabic" panose="02010000000000000000" pitchFamily="2" charset="-78"/>
              </a:rPr>
              <a:t>مدينة نقراطيس: أسسها الملك الفرعوني بسماتيك في القرن الثامن قبل الميلاد لتوطين المرتزقة الاغريق الذين عملوا كفرقة داخل جيشه.</a:t>
            </a:r>
          </a:p>
          <a:p>
            <a:pPr algn="just" rtl="1"/>
            <a:r>
              <a:rPr lang="ar-EG" sz="3200" b="1" dirty="0">
                <a:latin typeface="+mj-lt"/>
                <a:ea typeface="+mj-ea"/>
                <a:cs typeface="Simplified Arabic" panose="02010000000000000000" pitchFamily="2" charset="-78"/>
              </a:rPr>
              <a:t>مدينة الاسكندرية: أسسها الاسكندر الأكبر وبناها بطلميوس الأول واستكمل بطلميوس الثاني باقي مرافقها.</a:t>
            </a:r>
          </a:p>
          <a:p>
            <a:pPr algn="just" rtl="1"/>
            <a:r>
              <a:rPr lang="ar-EG" sz="3200" b="1" dirty="0">
                <a:latin typeface="+mj-lt"/>
                <a:ea typeface="+mj-ea"/>
                <a:cs typeface="Simplified Arabic" panose="02010000000000000000" pitchFamily="2" charset="-78"/>
              </a:rPr>
              <a:t>مدينة بطولوميس: أسسها الملك بطلميوس الثاني لتكون ميناء بحري على البحر الأحمر.</a:t>
            </a:r>
          </a:p>
          <a:p>
            <a:pPr algn="just" rtl="1"/>
            <a:r>
              <a:rPr lang="ar-EG" sz="3200" b="1" dirty="0">
                <a:latin typeface="+mj-lt"/>
                <a:ea typeface="+mj-ea"/>
                <a:cs typeface="Simplified Arabic" panose="02010000000000000000" pitchFamily="2" charset="-78"/>
              </a:rPr>
              <a:t>مدينة أنطونيوبوليس: أسسها الامبراطور هادريان على نهر النيل في محافظة المنيا الحالية تخليداً لذكرى صديقه أنطونيوس.</a:t>
            </a:r>
          </a:p>
        </p:txBody>
      </p:sp>
      <p:pic>
        <p:nvPicPr>
          <p:cNvPr id="4" name="Recorded Sound">
            <a:hlinkClick r:id="" action="ppaction://media"/>
            <a:extLst>
              <a:ext uri="{FF2B5EF4-FFF2-40B4-BE49-F238E27FC236}">
                <a16:creationId xmlns:a16="http://schemas.microsoft.com/office/drawing/2014/main" id="{04A38405-6D01-45F4-81EE-04B3198D26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745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004B-ACF7-4B18-BD77-44AD07E68162}"/>
              </a:ext>
            </a:extLst>
          </p:cNvPr>
          <p:cNvSpPr>
            <a:spLocks noGrp="1"/>
          </p:cNvSpPr>
          <p:nvPr>
            <p:ph type="title"/>
          </p:nvPr>
        </p:nvSpPr>
        <p:spPr/>
        <p:txBody>
          <a:bodyPr/>
          <a:lstStyle/>
          <a:p>
            <a:pPr algn="ctr"/>
            <a:r>
              <a:rPr lang="ar-EG" sz="4400" b="1" dirty="0">
                <a:latin typeface="+mj-lt"/>
                <a:ea typeface="+mj-ea"/>
                <a:cs typeface="Simplified Arabic" panose="02010000000000000000" pitchFamily="2" charset="-78"/>
              </a:rPr>
              <a:t>الطبقة الوسطى</a:t>
            </a:r>
            <a:endParaRPr lang="en-US" dirty="0"/>
          </a:p>
        </p:txBody>
      </p:sp>
      <p:sp>
        <p:nvSpPr>
          <p:cNvPr id="3" name="Content Placeholder 2">
            <a:extLst>
              <a:ext uri="{FF2B5EF4-FFF2-40B4-BE49-F238E27FC236}">
                <a16:creationId xmlns:a16="http://schemas.microsoft.com/office/drawing/2014/main" id="{0A47E126-E0D7-4532-85D8-96323906508B}"/>
              </a:ext>
            </a:extLst>
          </p:cNvPr>
          <p:cNvSpPr>
            <a:spLocks noGrp="1"/>
          </p:cNvSpPr>
          <p:nvPr>
            <p:ph idx="1"/>
          </p:nvPr>
        </p:nvSpPr>
        <p:spPr>
          <a:xfrm>
            <a:off x="838200" y="1825625"/>
            <a:ext cx="10515600" cy="3196541"/>
          </a:xfrm>
        </p:spPr>
        <p:txBody>
          <a:bodyPr>
            <a:normAutofit/>
          </a:bodyPr>
          <a:lstStyle/>
          <a:p>
            <a:pPr marL="0" indent="0" algn="ctr" rtl="1">
              <a:buNone/>
            </a:pPr>
            <a:r>
              <a:rPr lang="ar-EG" sz="4400" b="1" dirty="0">
                <a:cs typeface="Simplified Arabic" panose="02010000000000000000" pitchFamily="2" charset="-78"/>
              </a:rPr>
              <a:t>اليهود </a:t>
            </a:r>
          </a:p>
          <a:p>
            <a:pPr marL="0" indent="0" algn="just" rtl="1">
              <a:buNone/>
            </a:pPr>
            <a:r>
              <a:rPr lang="ar-EG" sz="3600" dirty="0">
                <a:cs typeface="Simplified Arabic" panose="02010000000000000000" pitchFamily="2" charset="-78"/>
              </a:rPr>
              <a:t>تمتع اليهود أيضاً بمميزات الطبقة الوسطى ، حيث سمح لهم بانشاء مجلس شورى خاص بهم وتم اعفائهم من ضريبة الرأس. ودخلوا في صدامات كثيرة مع السكندريين من جهة ومع الإدارة الرومانية من جهة أخرى.  </a:t>
            </a:r>
          </a:p>
          <a:p>
            <a:pPr marL="0" indent="0" algn="ctr" rtl="1">
              <a:buNone/>
            </a:pPr>
            <a:endParaRPr lang="en-US" sz="3200" dirty="0"/>
          </a:p>
        </p:txBody>
      </p:sp>
      <p:pic>
        <p:nvPicPr>
          <p:cNvPr id="4" name="Recorded Sound">
            <a:hlinkClick r:id="" action="ppaction://media"/>
            <a:extLst>
              <a:ext uri="{FF2B5EF4-FFF2-40B4-BE49-F238E27FC236}">
                <a16:creationId xmlns:a16="http://schemas.microsoft.com/office/drawing/2014/main" id="{E774DE60-6779-465F-8554-2682860C78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432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EAD7-4B0F-4235-929A-8C3BE14EE5F7}"/>
              </a:ext>
            </a:extLst>
          </p:cNvPr>
          <p:cNvSpPr>
            <a:spLocks noGrp="1"/>
          </p:cNvSpPr>
          <p:nvPr>
            <p:ph type="title"/>
          </p:nvPr>
        </p:nvSpPr>
        <p:spPr/>
        <p:txBody>
          <a:bodyPr/>
          <a:lstStyle/>
          <a:p>
            <a:pPr algn="ctr" rtl="1"/>
            <a:r>
              <a:rPr lang="ar-EG" sz="4400" dirty="0">
                <a:cs typeface="Simplified Arabic" panose="02010000000000000000" pitchFamily="2" charset="-78"/>
              </a:rPr>
              <a:t>الطبقة الثالثة</a:t>
            </a:r>
            <a:endParaRPr lang="en-US" dirty="0"/>
          </a:p>
        </p:txBody>
      </p:sp>
      <p:sp>
        <p:nvSpPr>
          <p:cNvPr id="3" name="Content Placeholder 2">
            <a:extLst>
              <a:ext uri="{FF2B5EF4-FFF2-40B4-BE49-F238E27FC236}">
                <a16:creationId xmlns:a16="http://schemas.microsoft.com/office/drawing/2014/main" id="{157B3C0B-278E-405A-94D0-D9CA00CA49BF}"/>
              </a:ext>
            </a:extLst>
          </p:cNvPr>
          <p:cNvSpPr>
            <a:spLocks noGrp="1"/>
          </p:cNvSpPr>
          <p:nvPr>
            <p:ph idx="1"/>
          </p:nvPr>
        </p:nvSpPr>
        <p:spPr/>
        <p:txBody>
          <a:bodyPr>
            <a:normAutofit/>
          </a:bodyPr>
          <a:lstStyle/>
          <a:p>
            <a:pPr marL="0" indent="0" algn="r" rtl="1">
              <a:buNone/>
            </a:pPr>
            <a:r>
              <a:rPr lang="ar-EG" sz="3600" dirty="0">
                <a:cs typeface="Simplified Arabic" panose="02010000000000000000" pitchFamily="2" charset="-78"/>
              </a:rPr>
              <a:t>أما بخصوص الطبقة الثالثة، فتضم كل المصريين والأجانب اليونانيين الذين يعيشون في الريف المصري، وهؤلاء هم الطبقة الأدنى داخل المجتمع المصري. يدفعون كل أنواع الضرائب وليست لهم أية مميزات مثل تلك التي حصل عليها الطبقات الأخرى.</a:t>
            </a:r>
            <a:endParaRPr lang="en-US" sz="3600" dirty="0">
              <a:cs typeface="Simplified Arabic" panose="02010000000000000000" pitchFamily="2" charset="-78"/>
            </a:endParaRPr>
          </a:p>
        </p:txBody>
      </p:sp>
      <p:pic>
        <p:nvPicPr>
          <p:cNvPr id="4" name="Recorded Sound">
            <a:hlinkClick r:id="" action="ppaction://media"/>
            <a:extLst>
              <a:ext uri="{FF2B5EF4-FFF2-40B4-BE49-F238E27FC236}">
                <a16:creationId xmlns:a16="http://schemas.microsoft.com/office/drawing/2014/main" id="{C964B8DC-506D-458C-8D82-1CC83D1653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068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264</Words>
  <Application>Microsoft Office PowerPoint</Application>
  <PresentationFormat>Widescreen</PresentationFormat>
  <Paragraphs>18</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الحياة الجتماعية</vt:lpstr>
      <vt:lpstr>PowerPoint Presentation</vt:lpstr>
      <vt:lpstr>PowerPoint Presentation</vt:lpstr>
      <vt:lpstr>الطبقة الوسطى</vt:lpstr>
      <vt:lpstr>الطبقة الوسطى</vt:lpstr>
      <vt:lpstr>الطبقة الثالثة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دخول الرومان مصر</dc:title>
  <dc:creator>ALSAYED.YASSINE@fart.bu.edu.eg</dc:creator>
  <cp:lastModifiedBy>ALSAYED.YASSINE@fart.bu.edu.eg</cp:lastModifiedBy>
  <cp:revision>23</cp:revision>
  <dcterms:created xsi:type="dcterms:W3CDTF">2020-11-09T10:01:32Z</dcterms:created>
  <dcterms:modified xsi:type="dcterms:W3CDTF">2021-01-09T07:01:49Z</dcterms:modified>
</cp:coreProperties>
</file>